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Medium"/>
      <p:regular r:id="rId18"/>
      <p:bold r:id="rId19"/>
      <p:italic r:id="rId20"/>
      <p:boldItalic r:id="rId21"/>
    </p:embeddedFont>
    <p:embeddedFont>
      <p:font typeface="Open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86B43E2-4D07-4FDD-8997-6F2969C27F59}">
  <a:tblStyle styleId="{186B43E2-4D07-4FDD-8997-6F2969C27F5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italic.fntdata"/><Relationship Id="rId22" Type="http://schemas.openxmlformats.org/officeDocument/2006/relationships/font" Target="fonts/OpenSans-regular.fntdata"/><Relationship Id="rId21" Type="http://schemas.openxmlformats.org/officeDocument/2006/relationships/font" Target="fonts/PlusJakartaSansMedium-boldItalic.fntdata"/><Relationship Id="rId24" Type="http://schemas.openxmlformats.org/officeDocument/2006/relationships/font" Target="fonts/OpenSans-italic.fntdata"/><Relationship Id="rId23" Type="http://schemas.openxmlformats.org/officeDocument/2006/relationships/font" Target="fonts/OpenSans-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schemas.openxmlformats.org/officeDocument/2006/relationships/font" Target="fonts/Open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19" Type="http://schemas.openxmlformats.org/officeDocument/2006/relationships/font" Target="fonts/PlusJakartaSansMedium-bold.fntdata"/><Relationship Id="rId18" Type="http://schemas.openxmlformats.org/officeDocument/2006/relationships/font" Target="fonts/PlusJakartaSansMedium-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f41e73f33_0_5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f41e73f33_0_5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610f9c8583_0_3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610f9c8583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10f9c858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10f9c858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5f41e73f33_0_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5f41e73f33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Chronological Thinking</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My Origin Story</a:t>
            </a:r>
            <a:endParaRPr sz="17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01" name="Google Shape;101;p25"/>
          <p:cNvSpPr txBox="1"/>
          <p:nvPr/>
        </p:nvSpPr>
        <p:spPr>
          <a:xfrm>
            <a:off x="455400" y="1477200"/>
            <a:ext cx="68481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In the table below, describe yourself based on the categories available. More is better! Then, think about parts of your life that led you to be what you described, or reinforced that characteristic. Record those life events in </a:t>
            </a:r>
            <a:r>
              <a:rPr b="1" lang="en" sz="1200">
                <a:latin typeface="Halant"/>
                <a:ea typeface="Halant"/>
                <a:cs typeface="Halant"/>
                <a:sym typeface="Halant"/>
              </a:rPr>
              <a:t>chronological order</a:t>
            </a:r>
            <a:r>
              <a:rPr lang="en" sz="1200">
                <a:latin typeface="Halant"/>
                <a:ea typeface="Halant"/>
                <a:cs typeface="Halant"/>
                <a:sym typeface="Halant"/>
              </a:rPr>
              <a:t> on the timeline below. Include a date, if known for every event.</a:t>
            </a:r>
            <a:endParaRPr sz="1200">
              <a:solidFill>
                <a:srgbClr val="000000"/>
              </a:solidFill>
              <a:latin typeface="Halant"/>
              <a:ea typeface="Halant"/>
              <a:cs typeface="Halant"/>
              <a:sym typeface="Halant"/>
            </a:endParaRPr>
          </a:p>
        </p:txBody>
      </p:sp>
      <p:sp>
        <p:nvSpPr>
          <p:cNvPr id="102" name="Google Shape;102;p25"/>
          <p:cNvSpPr txBox="1"/>
          <p:nvPr/>
        </p:nvSpPr>
        <p:spPr>
          <a:xfrm>
            <a:off x="455400" y="1098900"/>
            <a:ext cx="6848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  Date: ________ Class: ____________________</a:t>
            </a:r>
            <a:endParaRPr b="1" sz="1300">
              <a:solidFill>
                <a:srgbClr val="000000"/>
              </a:solidFill>
              <a:latin typeface="Inter"/>
              <a:ea typeface="Inter"/>
              <a:cs typeface="Inter"/>
              <a:sym typeface="Inter"/>
            </a:endParaRPr>
          </a:p>
        </p:txBody>
      </p:sp>
      <p:sp>
        <p:nvSpPr>
          <p:cNvPr id="103" name="Google Shape;103;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4" name="Google Shape;104;p25"/>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105" name="Google Shape;105;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6" name="Google Shape;106;p25"/>
          <p:cNvGraphicFramePr/>
          <p:nvPr/>
        </p:nvGraphicFramePr>
        <p:xfrm>
          <a:off x="455400" y="2474700"/>
          <a:ext cx="3000000" cy="3000000"/>
        </p:xfrm>
        <a:graphic>
          <a:graphicData uri="http://schemas.openxmlformats.org/drawingml/2006/table">
            <a:tbl>
              <a:tblPr>
                <a:noFill/>
                <a:tableStyleId>{186B43E2-4D07-4FDD-8997-6F2969C27F59}</a:tableStyleId>
              </a:tblPr>
              <a:tblGrid>
                <a:gridCol w="2282700"/>
                <a:gridCol w="2282700"/>
                <a:gridCol w="2282700"/>
              </a:tblGrid>
              <a:tr h="100000">
                <a:tc>
                  <a:txBody>
                    <a:bodyPr/>
                    <a:lstStyle/>
                    <a:p>
                      <a:pPr indent="0" lvl="0" marL="0" rtl="0" algn="ctr">
                        <a:spcBef>
                          <a:spcPts val="0"/>
                        </a:spcBef>
                        <a:spcAft>
                          <a:spcPts val="0"/>
                        </a:spcAft>
                        <a:buNone/>
                      </a:pPr>
                      <a:r>
                        <a:rPr lang="en" sz="1200">
                          <a:latin typeface="Inter"/>
                          <a:ea typeface="Inter"/>
                          <a:cs typeface="Inter"/>
                          <a:sym typeface="Inter"/>
                        </a:rPr>
                        <a:t>Personality Traits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Interests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Skills</a:t>
                      </a:r>
                      <a:endParaRPr sz="1200">
                        <a:latin typeface="Inter"/>
                        <a:ea typeface="Inter"/>
                        <a:cs typeface="Inter"/>
                        <a:sym typeface="Inter"/>
                      </a:endParaRPr>
                    </a:p>
                  </a:txBody>
                  <a:tcPr marT="91425" marB="91425" marR="91425" marL="91425"/>
                </a:tc>
              </a:tr>
              <a:tr h="2100575">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07" name="Google Shape;107;p25"/>
          <p:cNvSpPr/>
          <p:nvPr/>
        </p:nvSpPr>
        <p:spPr>
          <a:xfrm>
            <a:off x="495444" y="733467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108" name="Google Shape;108;p25"/>
          <p:cNvCxnSpPr/>
          <p:nvPr/>
        </p:nvCxnSpPr>
        <p:spPr>
          <a:xfrm rot="10800000">
            <a:off x="927597" y="721915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09" name="Google Shape;109;p25"/>
          <p:cNvCxnSpPr/>
          <p:nvPr/>
        </p:nvCxnSpPr>
        <p:spPr>
          <a:xfrm rot="10800000">
            <a:off x="1828742" y="7219142"/>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0" name="Google Shape;110;p25"/>
          <p:cNvCxnSpPr/>
          <p:nvPr/>
        </p:nvCxnSpPr>
        <p:spPr>
          <a:xfrm rot="10800000">
            <a:off x="2743148"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1" name="Google Shape;111;p25"/>
          <p:cNvCxnSpPr/>
          <p:nvPr/>
        </p:nvCxnSpPr>
        <p:spPr>
          <a:xfrm rot="10800000">
            <a:off x="3657555"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2" name="Google Shape;112;p25"/>
          <p:cNvCxnSpPr/>
          <p:nvPr/>
        </p:nvCxnSpPr>
        <p:spPr>
          <a:xfrm rot="10800000">
            <a:off x="4571946"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3" name="Google Shape;113;p25"/>
          <p:cNvCxnSpPr/>
          <p:nvPr/>
        </p:nvCxnSpPr>
        <p:spPr>
          <a:xfrm rot="10800000">
            <a:off x="5486348"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4" name="Google Shape;114;p25"/>
          <p:cNvCxnSpPr/>
          <p:nvPr/>
        </p:nvCxnSpPr>
        <p:spPr>
          <a:xfrm rot="10800000">
            <a:off x="6381698" y="7219145"/>
            <a:ext cx="0" cy="659400"/>
          </a:xfrm>
          <a:prstGeom prst="straightConnector1">
            <a:avLst/>
          </a:prstGeom>
          <a:noFill/>
          <a:ln cap="flat" cmpd="sng" w="9525">
            <a:solidFill>
              <a:srgbClr val="595959"/>
            </a:solidFill>
            <a:prstDash val="solid"/>
            <a:round/>
            <a:headEnd len="med" w="med" type="none"/>
            <a:tailEnd len="med" w="med" type="none"/>
          </a:ln>
        </p:spPr>
      </p:cxnSp>
      <p:sp>
        <p:nvSpPr>
          <p:cNvPr id="115" name="Google Shape;115;p25"/>
          <p:cNvSpPr txBox="1"/>
          <p:nvPr/>
        </p:nvSpPr>
        <p:spPr>
          <a:xfrm>
            <a:off x="57092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16" name="Google Shape;116;p25"/>
          <p:cNvSpPr txBox="1"/>
          <p:nvPr/>
        </p:nvSpPr>
        <p:spPr>
          <a:xfrm>
            <a:off x="236657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17" name="Google Shape;117;p25"/>
          <p:cNvSpPr txBox="1"/>
          <p:nvPr/>
        </p:nvSpPr>
        <p:spPr>
          <a:xfrm>
            <a:off x="416222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18" name="Google Shape;118;p25"/>
          <p:cNvSpPr txBox="1"/>
          <p:nvPr/>
        </p:nvSpPr>
        <p:spPr>
          <a:xfrm>
            <a:off x="595787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19" name="Google Shape;119;p25"/>
          <p:cNvSpPr txBox="1"/>
          <p:nvPr/>
        </p:nvSpPr>
        <p:spPr>
          <a:xfrm>
            <a:off x="610600" y="8089595"/>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20" name="Google Shape;120;p25"/>
          <p:cNvSpPr txBox="1"/>
          <p:nvPr/>
        </p:nvSpPr>
        <p:spPr>
          <a:xfrm>
            <a:off x="2986038" y="8089600"/>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21" name="Google Shape;121;p25"/>
          <p:cNvSpPr txBox="1"/>
          <p:nvPr/>
        </p:nvSpPr>
        <p:spPr>
          <a:xfrm>
            <a:off x="5361475" y="8089594"/>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sp>
        <p:nvSpPr>
          <p:cNvPr id="126" name="Google Shape;126;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My Origin Story Reflection</a:t>
            </a:r>
            <a:endParaRPr sz="1900">
              <a:latin typeface="Halant"/>
              <a:ea typeface="Halant"/>
              <a:cs typeface="Halant"/>
              <a:sym typeface="Halant"/>
            </a:endParaRPr>
          </a:p>
        </p:txBody>
      </p:sp>
      <p:pic>
        <p:nvPicPr>
          <p:cNvPr id="127" name="Google Shape;127;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8" name="Google Shape;128;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9" name="Google Shape;129;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0" name="Google Shape;130;p26"/>
          <p:cNvSpPr txBox="1"/>
          <p:nvPr/>
        </p:nvSpPr>
        <p:spPr>
          <a:xfrm>
            <a:off x="462150" y="694950"/>
            <a:ext cx="68481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Inter"/>
                <a:ea typeface="Inter"/>
                <a:cs typeface="Inter"/>
                <a:sym typeface="Inter"/>
              </a:rPr>
              <a:t>Timelines are helpful to historians because they allow us to utilize two key historical thinking skills well: Causation and Continuity and Change over Time. </a:t>
            </a:r>
            <a:endParaRPr>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First, timelines help students identify ways that some events from the past might have led to later events. Knowing the order of events helps establish if causation is possible.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Second, timelines help historians identify potential patterns in the past. Identifying patterns enables historians to identify if there are continuities between events, or if there are more examples of change over time.</a:t>
            </a:r>
            <a:endParaRPr sz="1200">
              <a:latin typeface="Inter"/>
              <a:ea typeface="Inter"/>
              <a:cs typeface="Inter"/>
              <a:sym typeface="Inter"/>
            </a:endParaRPr>
          </a:p>
        </p:txBody>
      </p:sp>
      <p:sp>
        <p:nvSpPr>
          <p:cNvPr id="131" name="Google Shape;131;p26"/>
          <p:cNvSpPr txBox="1"/>
          <p:nvPr/>
        </p:nvSpPr>
        <p:spPr>
          <a:xfrm>
            <a:off x="462150" y="2577300"/>
            <a:ext cx="6848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Consider your own personal timeline as your answer the following questions.</a:t>
            </a:r>
            <a:endParaRPr sz="1200">
              <a:solidFill>
                <a:srgbClr val="000000"/>
              </a:solidFill>
              <a:latin typeface="Halant"/>
              <a:ea typeface="Halant"/>
              <a:cs typeface="Halant"/>
              <a:sym typeface="Halant"/>
            </a:endParaRPr>
          </a:p>
        </p:txBody>
      </p:sp>
      <p:pic>
        <p:nvPicPr>
          <p:cNvPr id="132" name="Google Shape;132;p26"/>
          <p:cNvPicPr preferRelativeResize="0"/>
          <p:nvPr/>
        </p:nvPicPr>
        <p:blipFill>
          <a:blip r:embed="rId4">
            <a:alphaModFix/>
          </a:blip>
          <a:stretch>
            <a:fillRect/>
          </a:stretch>
        </p:blipFill>
        <p:spPr>
          <a:xfrm>
            <a:off x="538550" y="3134150"/>
            <a:ext cx="1056525" cy="1056525"/>
          </a:xfrm>
          <a:prstGeom prst="rect">
            <a:avLst/>
          </a:prstGeom>
          <a:noFill/>
          <a:ln>
            <a:noFill/>
          </a:ln>
        </p:spPr>
      </p:pic>
      <p:sp>
        <p:nvSpPr>
          <p:cNvPr id="133" name="Google Shape;133;p26"/>
          <p:cNvSpPr txBox="1"/>
          <p:nvPr/>
        </p:nvSpPr>
        <p:spPr>
          <a:xfrm>
            <a:off x="1800350" y="2930400"/>
            <a:ext cx="5557500" cy="17256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Did any of the earlier events in your timeline influence (or cause) later events?</a:t>
            </a:r>
            <a:endParaRPr sz="1200">
              <a:solidFill>
                <a:schemeClr val="dk1"/>
              </a:solidFill>
              <a:latin typeface="Inter"/>
              <a:ea typeface="Inter"/>
              <a:cs typeface="Inter"/>
              <a:sym typeface="Inter"/>
            </a:endParaRPr>
          </a:p>
        </p:txBody>
      </p:sp>
      <p:sp>
        <p:nvSpPr>
          <p:cNvPr id="134" name="Google Shape;134;p26"/>
          <p:cNvSpPr txBox="1"/>
          <p:nvPr/>
        </p:nvSpPr>
        <p:spPr>
          <a:xfrm>
            <a:off x="524163" y="4747663"/>
            <a:ext cx="68481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2. Think about your own development as a person as described in the events on your timeline. What major continuities in who you are can be seen in those events? What major changes do you see?</a:t>
            </a:r>
            <a:endParaRPr sz="1200">
              <a:latin typeface="Inter"/>
              <a:ea typeface="Inter"/>
              <a:cs typeface="Inter"/>
              <a:sym typeface="Inter"/>
            </a:endParaRPr>
          </a:p>
        </p:txBody>
      </p:sp>
      <p:sp>
        <p:nvSpPr>
          <p:cNvPr id="135" name="Google Shape;135;p26"/>
          <p:cNvSpPr txBox="1"/>
          <p:nvPr/>
        </p:nvSpPr>
        <p:spPr>
          <a:xfrm>
            <a:off x="400250" y="5473725"/>
            <a:ext cx="2824800" cy="1464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Continuities</a:t>
            </a:r>
            <a:endParaRPr sz="1200">
              <a:solidFill>
                <a:schemeClr val="dk1"/>
              </a:solidFill>
              <a:latin typeface="Inter"/>
              <a:ea typeface="Inter"/>
              <a:cs typeface="Inter"/>
              <a:sym typeface="Inter"/>
            </a:endParaRPr>
          </a:p>
        </p:txBody>
      </p:sp>
      <p:sp>
        <p:nvSpPr>
          <p:cNvPr id="136" name="Google Shape;136;p26"/>
          <p:cNvSpPr txBox="1"/>
          <p:nvPr/>
        </p:nvSpPr>
        <p:spPr>
          <a:xfrm>
            <a:off x="4487063" y="5473713"/>
            <a:ext cx="2824800" cy="1464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Changes</a:t>
            </a:r>
            <a:endParaRPr sz="1200">
              <a:solidFill>
                <a:schemeClr val="dk1"/>
              </a:solidFill>
              <a:latin typeface="Inter"/>
              <a:ea typeface="Inter"/>
              <a:cs typeface="Inter"/>
              <a:sym typeface="Inter"/>
            </a:endParaRPr>
          </a:p>
        </p:txBody>
      </p:sp>
      <p:pic>
        <p:nvPicPr>
          <p:cNvPr id="137" name="Google Shape;137;p26"/>
          <p:cNvPicPr preferRelativeResize="0"/>
          <p:nvPr/>
        </p:nvPicPr>
        <p:blipFill>
          <a:blip r:embed="rId5">
            <a:alphaModFix/>
          </a:blip>
          <a:stretch>
            <a:fillRect/>
          </a:stretch>
        </p:blipFill>
        <p:spPr>
          <a:xfrm>
            <a:off x="3474763" y="5813050"/>
            <a:ext cx="822875" cy="822875"/>
          </a:xfrm>
          <a:prstGeom prst="rect">
            <a:avLst/>
          </a:prstGeom>
          <a:noFill/>
          <a:ln>
            <a:noFill/>
          </a:ln>
        </p:spPr>
      </p:pic>
      <p:sp>
        <p:nvSpPr>
          <p:cNvPr id="138" name="Google Shape;138;p26"/>
          <p:cNvSpPr txBox="1"/>
          <p:nvPr/>
        </p:nvSpPr>
        <p:spPr>
          <a:xfrm>
            <a:off x="462150" y="7685176"/>
            <a:ext cx="6848100" cy="1591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3. With the above statement in mind, why is it important to acknowledge the limits of timelines when studying the past?</a:t>
            </a:r>
            <a:endParaRPr sz="1200">
              <a:solidFill>
                <a:schemeClr val="dk1"/>
              </a:solidFill>
              <a:latin typeface="Inter"/>
              <a:ea typeface="Inter"/>
              <a:cs typeface="Inter"/>
              <a:sym typeface="Inter"/>
            </a:endParaRPr>
          </a:p>
        </p:txBody>
      </p:sp>
      <p:sp>
        <p:nvSpPr>
          <p:cNvPr id="139" name="Google Shape;139;p26"/>
          <p:cNvSpPr txBox="1"/>
          <p:nvPr/>
        </p:nvSpPr>
        <p:spPr>
          <a:xfrm>
            <a:off x="1107450" y="6903900"/>
            <a:ext cx="55575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latin typeface="Inter"/>
                <a:ea typeface="Inter"/>
                <a:cs typeface="Inter"/>
                <a:sym typeface="Inter"/>
              </a:rPr>
              <a:t>The past is nearly limitless in that it is humanly impossible to remember every event of time, let alone a single day. Knowing this, timelines can only provide a glimpse of the past as it is remembered or was recorded. </a:t>
            </a:r>
            <a:endParaRPr b="1" sz="12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Chronological Thinking</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My Origin Story (Exemplar)</a:t>
            </a:r>
            <a:endParaRPr sz="1700">
              <a:solidFill>
                <a:schemeClr val="dk1"/>
              </a:solidFill>
              <a:latin typeface="Halant"/>
              <a:ea typeface="Halant"/>
              <a:cs typeface="Halant"/>
              <a:sym typeface="Halant"/>
            </a:endParaRPr>
          </a:p>
        </p:txBody>
      </p:sp>
      <p:pic>
        <p:nvPicPr>
          <p:cNvPr id="145" name="Google Shape;145;p2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46" name="Google Shape;146;p27"/>
          <p:cNvSpPr txBox="1"/>
          <p:nvPr/>
        </p:nvSpPr>
        <p:spPr>
          <a:xfrm>
            <a:off x="455400" y="1477200"/>
            <a:ext cx="68481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In the table below, describe yourself based on the categories available. More is better! Then, think about parts of your life that led you to be what you described, or reinforced that characteristic. Record those life events in </a:t>
            </a:r>
            <a:r>
              <a:rPr b="1" lang="en" sz="1200">
                <a:latin typeface="Halant"/>
                <a:ea typeface="Halant"/>
                <a:cs typeface="Halant"/>
                <a:sym typeface="Halant"/>
              </a:rPr>
              <a:t>chronological order</a:t>
            </a:r>
            <a:r>
              <a:rPr lang="en" sz="1200">
                <a:latin typeface="Halant"/>
                <a:ea typeface="Halant"/>
                <a:cs typeface="Halant"/>
                <a:sym typeface="Halant"/>
              </a:rPr>
              <a:t> on the timeline below. Include a date, if known for every event.</a:t>
            </a:r>
            <a:endParaRPr sz="1200">
              <a:solidFill>
                <a:srgbClr val="000000"/>
              </a:solidFill>
              <a:latin typeface="Halant"/>
              <a:ea typeface="Halant"/>
              <a:cs typeface="Halant"/>
              <a:sym typeface="Halant"/>
            </a:endParaRPr>
          </a:p>
        </p:txBody>
      </p:sp>
      <p:sp>
        <p:nvSpPr>
          <p:cNvPr id="147" name="Google Shape;147;p27"/>
          <p:cNvSpPr txBox="1"/>
          <p:nvPr/>
        </p:nvSpPr>
        <p:spPr>
          <a:xfrm>
            <a:off x="455400" y="1098900"/>
            <a:ext cx="6848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  Date: ________ Class: ____________________</a:t>
            </a:r>
            <a:endParaRPr b="1" sz="1300">
              <a:solidFill>
                <a:srgbClr val="000000"/>
              </a:solidFill>
              <a:latin typeface="Inter"/>
              <a:ea typeface="Inter"/>
              <a:cs typeface="Inter"/>
              <a:sym typeface="Inter"/>
            </a:endParaRPr>
          </a:p>
        </p:txBody>
      </p:sp>
      <p:sp>
        <p:nvSpPr>
          <p:cNvPr id="148" name="Google Shape;148;p2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9" name="Google Shape;149;p27"/>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150" name="Google Shape;150;p2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51" name="Google Shape;151;p27"/>
          <p:cNvGraphicFramePr/>
          <p:nvPr/>
        </p:nvGraphicFramePr>
        <p:xfrm>
          <a:off x="455400" y="2474700"/>
          <a:ext cx="3000000" cy="3000000"/>
        </p:xfrm>
        <a:graphic>
          <a:graphicData uri="http://schemas.openxmlformats.org/drawingml/2006/table">
            <a:tbl>
              <a:tblPr>
                <a:noFill/>
                <a:tableStyleId>{186B43E2-4D07-4FDD-8997-6F2969C27F59}</a:tableStyleId>
              </a:tblPr>
              <a:tblGrid>
                <a:gridCol w="2282700"/>
                <a:gridCol w="2282700"/>
                <a:gridCol w="2282700"/>
              </a:tblGrid>
              <a:tr h="100000">
                <a:tc>
                  <a:txBody>
                    <a:bodyPr/>
                    <a:lstStyle/>
                    <a:p>
                      <a:pPr indent="0" lvl="0" marL="0" rtl="0" algn="ctr">
                        <a:spcBef>
                          <a:spcPts val="0"/>
                        </a:spcBef>
                        <a:spcAft>
                          <a:spcPts val="0"/>
                        </a:spcAft>
                        <a:buNone/>
                      </a:pPr>
                      <a:r>
                        <a:rPr lang="en" sz="1200">
                          <a:latin typeface="Inter"/>
                          <a:ea typeface="Inter"/>
                          <a:cs typeface="Inter"/>
                          <a:sym typeface="Inter"/>
                        </a:rPr>
                        <a:t>Personality Traits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Interests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Skills</a:t>
                      </a:r>
                      <a:endParaRPr sz="1200">
                        <a:latin typeface="Inter"/>
                        <a:ea typeface="Inter"/>
                        <a:cs typeface="Inter"/>
                        <a:sym typeface="Inter"/>
                      </a:endParaRPr>
                    </a:p>
                  </a:txBody>
                  <a:tcPr marT="91425" marB="91425" marR="91425" marL="91425"/>
                </a:tc>
              </a:tr>
              <a:tr h="2100575">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Curious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Thoughtful</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Determined</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Optimistic</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Reading historical fiction</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Playing soccer</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Drawing comics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Learning about different cultures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Public speaking</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Writing essays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Time management</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Problem-solving</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152" name="Google Shape;152;p27"/>
          <p:cNvSpPr/>
          <p:nvPr/>
        </p:nvSpPr>
        <p:spPr>
          <a:xfrm>
            <a:off x="495444" y="733467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153" name="Google Shape;153;p27"/>
          <p:cNvCxnSpPr/>
          <p:nvPr/>
        </p:nvCxnSpPr>
        <p:spPr>
          <a:xfrm rot="10800000">
            <a:off x="927597" y="721915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4" name="Google Shape;154;p27"/>
          <p:cNvCxnSpPr/>
          <p:nvPr/>
        </p:nvCxnSpPr>
        <p:spPr>
          <a:xfrm rot="10800000">
            <a:off x="1828742" y="7219142"/>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5" name="Google Shape;155;p27"/>
          <p:cNvCxnSpPr/>
          <p:nvPr/>
        </p:nvCxnSpPr>
        <p:spPr>
          <a:xfrm rot="10800000">
            <a:off x="2743148"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6" name="Google Shape;156;p27"/>
          <p:cNvCxnSpPr/>
          <p:nvPr/>
        </p:nvCxnSpPr>
        <p:spPr>
          <a:xfrm rot="10800000">
            <a:off x="3657555"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7" name="Google Shape;157;p27"/>
          <p:cNvCxnSpPr/>
          <p:nvPr/>
        </p:nvCxnSpPr>
        <p:spPr>
          <a:xfrm rot="10800000">
            <a:off x="4571946"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8" name="Google Shape;158;p27"/>
          <p:cNvCxnSpPr/>
          <p:nvPr/>
        </p:nvCxnSpPr>
        <p:spPr>
          <a:xfrm rot="10800000">
            <a:off x="5486348"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9" name="Google Shape;159;p27"/>
          <p:cNvCxnSpPr/>
          <p:nvPr/>
        </p:nvCxnSpPr>
        <p:spPr>
          <a:xfrm rot="10800000">
            <a:off x="6381698" y="7219145"/>
            <a:ext cx="0" cy="659400"/>
          </a:xfrm>
          <a:prstGeom prst="straightConnector1">
            <a:avLst/>
          </a:prstGeom>
          <a:noFill/>
          <a:ln cap="flat" cmpd="sng" w="9525">
            <a:solidFill>
              <a:srgbClr val="595959"/>
            </a:solidFill>
            <a:prstDash val="solid"/>
            <a:round/>
            <a:headEnd len="med" w="med" type="none"/>
            <a:tailEnd len="med" w="med" type="none"/>
          </a:ln>
        </p:spPr>
      </p:cxnSp>
      <p:sp>
        <p:nvSpPr>
          <p:cNvPr id="160" name="Google Shape;160;p27"/>
          <p:cNvSpPr txBox="1"/>
          <p:nvPr/>
        </p:nvSpPr>
        <p:spPr>
          <a:xfrm>
            <a:off x="57092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2013 – First trip to a museum</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 visited the Natural History Museum and asked a hundred questions. My curiosity really showed itself!</a:t>
            </a:r>
            <a:endParaRPr b="1" sz="1000">
              <a:solidFill>
                <a:srgbClr val="E95C3D"/>
              </a:solidFill>
              <a:latin typeface="Inter"/>
              <a:ea typeface="Inter"/>
              <a:cs typeface="Inter"/>
              <a:sym typeface="Inter"/>
            </a:endParaRPr>
          </a:p>
        </p:txBody>
      </p:sp>
      <p:sp>
        <p:nvSpPr>
          <p:cNvPr id="161" name="Google Shape;161;p27"/>
          <p:cNvSpPr txBox="1"/>
          <p:nvPr/>
        </p:nvSpPr>
        <p:spPr>
          <a:xfrm>
            <a:off x="236657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2017 – Won a school storytelling contest</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This boosted my confidence in writing and speaking in front of people.</a:t>
            </a:r>
            <a:endParaRPr b="1" sz="1000">
              <a:solidFill>
                <a:srgbClr val="E95C3D"/>
              </a:solidFill>
              <a:latin typeface="Inter"/>
              <a:ea typeface="Inter"/>
              <a:cs typeface="Inter"/>
              <a:sym typeface="Inter"/>
            </a:endParaRPr>
          </a:p>
        </p:txBody>
      </p:sp>
      <p:sp>
        <p:nvSpPr>
          <p:cNvPr id="162" name="Google Shape;162;p27"/>
          <p:cNvSpPr txBox="1"/>
          <p:nvPr/>
        </p:nvSpPr>
        <p:spPr>
          <a:xfrm>
            <a:off x="416222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2021 – Helped organize a school fundraiser</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Taught me time management and how to solve problems under pressure.</a:t>
            </a:r>
            <a:endParaRPr b="1" sz="1000">
              <a:solidFill>
                <a:srgbClr val="E95C3D"/>
              </a:solidFill>
              <a:latin typeface="Inter"/>
              <a:ea typeface="Inter"/>
              <a:cs typeface="Inter"/>
              <a:sym typeface="Inter"/>
            </a:endParaRPr>
          </a:p>
        </p:txBody>
      </p:sp>
      <p:sp>
        <p:nvSpPr>
          <p:cNvPr id="163" name="Google Shape;163;p27"/>
          <p:cNvSpPr txBox="1"/>
          <p:nvPr/>
        </p:nvSpPr>
        <p:spPr>
          <a:xfrm>
            <a:off x="595787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2023 – Created my first comic book for an art class project</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Blended my love for drawing and storytelling. Reinforced my creative side.</a:t>
            </a:r>
            <a:endParaRPr b="1" sz="1000">
              <a:solidFill>
                <a:srgbClr val="E95C3D"/>
              </a:solidFill>
              <a:latin typeface="Inter"/>
              <a:ea typeface="Inter"/>
              <a:cs typeface="Inter"/>
              <a:sym typeface="Inter"/>
            </a:endParaRPr>
          </a:p>
        </p:txBody>
      </p:sp>
      <p:sp>
        <p:nvSpPr>
          <p:cNvPr id="164" name="Google Shape;164;p27"/>
          <p:cNvSpPr txBox="1"/>
          <p:nvPr/>
        </p:nvSpPr>
        <p:spPr>
          <a:xfrm>
            <a:off x="610600" y="8089595"/>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2015 – Joined a community soccer team</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 started playing soccer, which helped me become more determined.</a:t>
            </a:r>
            <a:endParaRPr b="1" sz="1000">
              <a:solidFill>
                <a:srgbClr val="E95C3D"/>
              </a:solidFill>
              <a:latin typeface="Inter"/>
              <a:ea typeface="Inter"/>
              <a:cs typeface="Inter"/>
              <a:sym typeface="Inter"/>
            </a:endParaRPr>
          </a:p>
        </p:txBody>
      </p:sp>
      <p:sp>
        <p:nvSpPr>
          <p:cNvPr id="165" name="Google Shape;165;p27"/>
          <p:cNvSpPr txBox="1"/>
          <p:nvPr/>
        </p:nvSpPr>
        <p:spPr>
          <a:xfrm>
            <a:off x="2986038" y="8089600"/>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2019 – Learned about World War II in class</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Sparked my interest in history and reading historical fiction.</a:t>
            </a:r>
            <a:endParaRPr b="1" sz="1000">
              <a:solidFill>
                <a:srgbClr val="E95C3D"/>
              </a:solidFill>
              <a:latin typeface="Inter"/>
              <a:ea typeface="Inter"/>
              <a:cs typeface="Inter"/>
              <a:sym typeface="Inter"/>
            </a:endParaRPr>
          </a:p>
        </p:txBody>
      </p:sp>
      <p:sp>
        <p:nvSpPr>
          <p:cNvPr id="166" name="Google Shape;166;p27"/>
          <p:cNvSpPr txBox="1"/>
          <p:nvPr/>
        </p:nvSpPr>
        <p:spPr>
          <a:xfrm>
            <a:off x="5361475" y="8089594"/>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2022 – Volunteered at the library’s reading program</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This gave me confidence working with younger kids.</a:t>
            </a:r>
            <a:endParaRPr b="1" sz="10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sp>
        <p:nvSpPr>
          <p:cNvPr id="171" name="Google Shape;171;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My Origin Story Reflection</a:t>
            </a:r>
            <a:endParaRPr sz="1900">
              <a:latin typeface="Halant"/>
              <a:ea typeface="Halant"/>
              <a:cs typeface="Halant"/>
              <a:sym typeface="Halant"/>
            </a:endParaRPr>
          </a:p>
        </p:txBody>
      </p:sp>
      <p:pic>
        <p:nvPicPr>
          <p:cNvPr id="172" name="Google Shape;172;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3" name="Google Shape;17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4" name="Google Shape;17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5" name="Google Shape;175;p28"/>
          <p:cNvSpPr txBox="1"/>
          <p:nvPr/>
        </p:nvSpPr>
        <p:spPr>
          <a:xfrm>
            <a:off x="462150" y="694950"/>
            <a:ext cx="68481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Inter"/>
                <a:ea typeface="Inter"/>
                <a:cs typeface="Inter"/>
                <a:sym typeface="Inter"/>
              </a:rPr>
              <a:t>Timelines are helpful to historians because they allow us to utilize two key historical thinking skills well: Causation and Continuity and Change over Time. </a:t>
            </a:r>
            <a:endParaRPr>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First, timelines help students identify ways that some events from the past might have led to later events. Knowing the order of events helps establish if causation is possible.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Second, timelines help historians identify potential patterns in the past. </a:t>
            </a:r>
            <a:r>
              <a:rPr lang="en" sz="1200">
                <a:latin typeface="Inter"/>
                <a:ea typeface="Inter"/>
                <a:cs typeface="Inter"/>
                <a:sym typeface="Inter"/>
              </a:rPr>
              <a:t>Identifying</a:t>
            </a:r>
            <a:r>
              <a:rPr lang="en" sz="1200">
                <a:latin typeface="Inter"/>
                <a:ea typeface="Inter"/>
                <a:cs typeface="Inter"/>
                <a:sym typeface="Inter"/>
              </a:rPr>
              <a:t> patterns enables historians to identify if there are continuities between events, or if there are more examples of change over time.</a:t>
            </a:r>
            <a:endParaRPr sz="1200">
              <a:latin typeface="Inter"/>
              <a:ea typeface="Inter"/>
              <a:cs typeface="Inter"/>
              <a:sym typeface="Inter"/>
            </a:endParaRPr>
          </a:p>
        </p:txBody>
      </p:sp>
      <p:sp>
        <p:nvSpPr>
          <p:cNvPr id="176" name="Google Shape;176;p28"/>
          <p:cNvSpPr txBox="1"/>
          <p:nvPr/>
        </p:nvSpPr>
        <p:spPr>
          <a:xfrm>
            <a:off x="462150" y="2577300"/>
            <a:ext cx="6848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Consider your own personal timeline as your answer the following questions.</a:t>
            </a:r>
            <a:endParaRPr sz="1200">
              <a:solidFill>
                <a:srgbClr val="000000"/>
              </a:solidFill>
              <a:latin typeface="Halant"/>
              <a:ea typeface="Halant"/>
              <a:cs typeface="Halant"/>
              <a:sym typeface="Halant"/>
            </a:endParaRPr>
          </a:p>
        </p:txBody>
      </p:sp>
      <p:pic>
        <p:nvPicPr>
          <p:cNvPr id="177" name="Google Shape;177;p28"/>
          <p:cNvPicPr preferRelativeResize="0"/>
          <p:nvPr/>
        </p:nvPicPr>
        <p:blipFill>
          <a:blip r:embed="rId4">
            <a:alphaModFix/>
          </a:blip>
          <a:stretch>
            <a:fillRect/>
          </a:stretch>
        </p:blipFill>
        <p:spPr>
          <a:xfrm>
            <a:off x="538550" y="3134150"/>
            <a:ext cx="1056525" cy="1056525"/>
          </a:xfrm>
          <a:prstGeom prst="rect">
            <a:avLst/>
          </a:prstGeom>
          <a:noFill/>
          <a:ln>
            <a:noFill/>
          </a:ln>
        </p:spPr>
      </p:pic>
      <p:sp>
        <p:nvSpPr>
          <p:cNvPr id="178" name="Google Shape;178;p28"/>
          <p:cNvSpPr txBox="1"/>
          <p:nvPr/>
        </p:nvSpPr>
        <p:spPr>
          <a:xfrm>
            <a:off x="1800350" y="2930400"/>
            <a:ext cx="5557500" cy="17256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Did any of the earlier events in your timeline influence (or cause) later events?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Yes, visiting the Natural History Museum made me curious about the world, which eventually led to my love of history. Joining the soccer team helped me learn discipline and teamwork, which later helped me stay organized when planning the school fundraiser.</a:t>
            </a:r>
            <a:endParaRPr b="1" sz="1200">
              <a:solidFill>
                <a:schemeClr val="accent1"/>
              </a:solidFill>
              <a:latin typeface="Inter"/>
              <a:ea typeface="Inter"/>
              <a:cs typeface="Inter"/>
              <a:sym typeface="Inter"/>
            </a:endParaRPr>
          </a:p>
        </p:txBody>
      </p:sp>
      <p:sp>
        <p:nvSpPr>
          <p:cNvPr id="179" name="Google Shape;179;p28"/>
          <p:cNvSpPr txBox="1"/>
          <p:nvPr/>
        </p:nvSpPr>
        <p:spPr>
          <a:xfrm>
            <a:off x="524163" y="4747663"/>
            <a:ext cx="68481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2. Think about your own development as a person as described in the events on your timeline. What major continuities in who you are can be seen in those events? What major changes do you see?</a:t>
            </a:r>
            <a:endParaRPr sz="1200">
              <a:latin typeface="Inter"/>
              <a:ea typeface="Inter"/>
              <a:cs typeface="Inter"/>
              <a:sym typeface="Inter"/>
            </a:endParaRPr>
          </a:p>
        </p:txBody>
      </p:sp>
      <p:sp>
        <p:nvSpPr>
          <p:cNvPr id="180" name="Google Shape;180;p28"/>
          <p:cNvSpPr txBox="1"/>
          <p:nvPr/>
        </p:nvSpPr>
        <p:spPr>
          <a:xfrm>
            <a:off x="400250" y="5473725"/>
            <a:ext cx="2824800" cy="1464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Continuities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I’ve always been curious and asked lots of questions.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I’ve been interested in reading and storytelling.</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I’ve liked being creative.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81" name="Google Shape;181;p28"/>
          <p:cNvSpPr txBox="1"/>
          <p:nvPr/>
        </p:nvSpPr>
        <p:spPr>
          <a:xfrm>
            <a:off x="4487063" y="5473713"/>
            <a:ext cx="2824800" cy="1464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Changes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I’ve become more confident speaking in public.</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 used to be more of a follower,.</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My time management has grown with experience.</a:t>
            </a:r>
            <a:endParaRPr b="1" sz="1200">
              <a:solidFill>
                <a:schemeClr val="accent1"/>
              </a:solidFill>
              <a:latin typeface="Inter"/>
              <a:ea typeface="Inter"/>
              <a:cs typeface="Inter"/>
              <a:sym typeface="Inter"/>
            </a:endParaRPr>
          </a:p>
        </p:txBody>
      </p:sp>
      <p:pic>
        <p:nvPicPr>
          <p:cNvPr id="182" name="Google Shape;182;p28"/>
          <p:cNvPicPr preferRelativeResize="0"/>
          <p:nvPr/>
        </p:nvPicPr>
        <p:blipFill>
          <a:blip r:embed="rId5">
            <a:alphaModFix/>
          </a:blip>
          <a:stretch>
            <a:fillRect/>
          </a:stretch>
        </p:blipFill>
        <p:spPr>
          <a:xfrm>
            <a:off x="3474763" y="5813050"/>
            <a:ext cx="822875" cy="822875"/>
          </a:xfrm>
          <a:prstGeom prst="rect">
            <a:avLst/>
          </a:prstGeom>
          <a:noFill/>
          <a:ln>
            <a:noFill/>
          </a:ln>
        </p:spPr>
      </p:pic>
      <p:sp>
        <p:nvSpPr>
          <p:cNvPr id="183" name="Google Shape;183;p28"/>
          <p:cNvSpPr txBox="1"/>
          <p:nvPr/>
        </p:nvSpPr>
        <p:spPr>
          <a:xfrm>
            <a:off x="462150" y="7685176"/>
            <a:ext cx="6848100" cy="1591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3. With the above statement in mind, why is it important to acknowledge the limits of timelines when studying the past?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It’s important to acknowledge that timelines only show a small part of the full story. Not everything gets remembered or recorded, so we can miss details that explain why something happened. Timelines help us understand big moments, but they don’t capture every emotion, decision, or experience that shaped those events.</a:t>
            </a:r>
            <a:endParaRPr b="1" sz="1200">
              <a:solidFill>
                <a:srgbClr val="E95C3D"/>
              </a:solidFill>
              <a:latin typeface="Inter"/>
              <a:ea typeface="Inter"/>
              <a:cs typeface="Inter"/>
              <a:sym typeface="Inter"/>
            </a:endParaRPr>
          </a:p>
        </p:txBody>
      </p:sp>
      <p:sp>
        <p:nvSpPr>
          <p:cNvPr id="184" name="Google Shape;184;p28"/>
          <p:cNvSpPr txBox="1"/>
          <p:nvPr/>
        </p:nvSpPr>
        <p:spPr>
          <a:xfrm>
            <a:off x="1107450" y="6903900"/>
            <a:ext cx="55575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latin typeface="Inter"/>
                <a:ea typeface="Inter"/>
                <a:cs typeface="Inter"/>
                <a:sym typeface="Inter"/>
              </a:rPr>
              <a:t>The past is nearly limitless in that it is humanly impossible to remember every event of time, let alone a single day. Knowing this, timelines can only provide a glimpse of the past as it is remembered or was recorded. </a:t>
            </a:r>
            <a:endParaRPr b="1" sz="12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